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67" r:id="rId3"/>
    <p:sldId id="277" r:id="rId4"/>
    <p:sldId id="351" r:id="rId5"/>
    <p:sldId id="366" r:id="rId7"/>
    <p:sldId id="368" r:id="rId8"/>
    <p:sldId id="403" r:id="rId9"/>
    <p:sldId id="353" r:id="rId10"/>
    <p:sldId id="398" r:id="rId11"/>
    <p:sldId id="405" r:id="rId12"/>
    <p:sldId id="356" r:id="rId13"/>
    <p:sldId id="404" r:id="rId14"/>
    <p:sldId id="406" r:id="rId15"/>
    <p:sldId id="413" r:id="rId16"/>
    <p:sldId id="407" r:id="rId17"/>
    <p:sldId id="363" r:id="rId18"/>
    <p:sldId id="365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angZifan" initials="Z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66"/>
    <a:srgbClr val="008000"/>
    <a:srgbClr val="ED46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39"/>
  </p:normalViewPr>
  <p:slideViewPr>
    <p:cSldViewPr showGuides="1">
      <p:cViewPr varScale="1">
        <p:scale>
          <a:sx n="109" d="100"/>
          <a:sy n="109" d="100"/>
        </p:scale>
        <p:origin x="1290" y="96"/>
      </p:cViewPr>
      <p:guideLst>
        <p:guide orient="horz" pos="2196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7ACD07D9-B3A9-47F4-86B9-DE82363E5DD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5E28E579-E5A5-4DED-9E49-C3EBAE5A66E5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717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921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8FA14A23-6DDD-41BD-B948-6B5F69C2519C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709D6B43-C510-4DEA-AA22-A14DC7D193AC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pic>
        <p:nvPicPr>
          <p:cNvPr id="1031" name="Picture 4" descr="C:\Users\Administrator\Desktop\模板2.pn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3214688"/>
            <a:ext cx="3863975" cy="335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Picture 5" descr="C:\Users\Administrator\Desktop\模板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500813"/>
            <a:ext cx="9144000" cy="3571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0"/>
            <a:ext cx="4383087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" name="组合 12"/>
          <p:cNvGrpSpPr/>
          <p:nvPr/>
        </p:nvGrpSpPr>
        <p:grpSpPr>
          <a:xfrm>
            <a:off x="684213" y="625475"/>
            <a:ext cx="7704137" cy="6188075"/>
            <a:chOff x="683568" y="626084"/>
            <a:chExt cx="7704857" cy="6187292"/>
          </a:xfrm>
        </p:grpSpPr>
        <p:grpSp>
          <p:nvGrpSpPr>
            <p:cNvPr id="4099" name="组合 10"/>
            <p:cNvGrpSpPr/>
            <p:nvPr/>
          </p:nvGrpSpPr>
          <p:grpSpPr>
            <a:xfrm>
              <a:off x="4572000" y="626084"/>
              <a:ext cx="3816425" cy="4405438"/>
              <a:chOff x="4572000" y="626084"/>
              <a:chExt cx="3816425" cy="4405438"/>
            </a:xfrm>
          </p:grpSpPr>
          <p:sp>
            <p:nvSpPr>
              <p:cNvPr id="9" name="矩形标注 8"/>
              <p:cNvSpPr/>
              <p:nvPr/>
            </p:nvSpPr>
            <p:spPr>
              <a:xfrm>
                <a:off x="4572000" y="626084"/>
                <a:ext cx="3816424" cy="4391000"/>
              </a:xfrm>
              <a:prstGeom prst="wedgeRectCallout">
                <a:avLst>
                  <a:gd name="adj1" fmla="val -50362"/>
                  <a:gd name="adj2" fmla="val 77623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/>
                <a:endParaRPr lang="zh-CN" altLang="en-US" strike="noStrike" noProof="1"/>
              </a:p>
            </p:txBody>
          </p:sp>
          <p:sp>
            <p:nvSpPr>
              <p:cNvPr id="4101" name="TextBox 9"/>
              <p:cNvSpPr txBox="1"/>
              <p:nvPr/>
            </p:nvSpPr>
            <p:spPr>
              <a:xfrm>
                <a:off x="4572000" y="836712"/>
                <a:ext cx="3816425" cy="41948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p>
                <a:pPr>
                  <a:lnSpc>
                    <a:spcPts val="4000"/>
                  </a:lnSpc>
                </a:pPr>
                <a:r>
                  <a:rPr lang="zh-CN" altLang="en-US" sz="28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</a:t>
                </a:r>
                <a:r>
                  <a:rPr lang="zh-CN" altLang="en-US" sz="36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zh-CN" altLang="en-US" sz="36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阅读简单的说明性文章，了解基本的说明方法。</a:t>
                </a:r>
                <a:endPara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4000"/>
                  </a:lnSpc>
                </a:pPr>
                <a:endPara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>
                  <a:lnSpc>
                    <a:spcPts val="4000"/>
                  </a:lnSpc>
                </a:pPr>
                <a:r>
                  <a:rPr lang="zh-CN" altLang="en-US" sz="36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搜集资料，用恰当的说明方法，把某一种事物介绍清楚。</a:t>
                </a:r>
                <a:endPara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2" name="圆角矩形 11"/>
            <p:cNvSpPr/>
            <p:nvPr/>
          </p:nvSpPr>
          <p:spPr>
            <a:xfrm>
              <a:off x="683568" y="6061673"/>
              <a:ext cx="3456384" cy="75170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TextBox 1"/>
          <p:cNvSpPr txBox="1"/>
          <p:nvPr/>
        </p:nvSpPr>
        <p:spPr>
          <a:xfrm>
            <a:off x="749300" y="714375"/>
            <a:ext cx="7645400" cy="34766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44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我们看到太阳，觉得它并不大，实际上它大得很，约一百三十万个地球的体积才能抵得上一个太阳。因为太阳离地球太远了，所以看上去只有一个盘子那么大。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44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44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63550" y="428625"/>
            <a:ext cx="8216900" cy="2857500"/>
          </a:xfrm>
          <a:prstGeom prst="roundRect">
            <a:avLst>
              <a:gd name="adj" fmla="val 5390"/>
            </a:avLst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7" name="直接连接符 6"/>
          <p:cNvCxnSpPr/>
          <p:nvPr/>
        </p:nvCxnSpPr>
        <p:spPr>
          <a:xfrm>
            <a:off x="3214688" y="1838325"/>
            <a:ext cx="51435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57250" y="2428875"/>
            <a:ext cx="385762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3714750" y="1344613"/>
            <a:ext cx="3286125" cy="1076325"/>
            <a:chOff x="3714744" y="1344758"/>
            <a:chExt cx="3286148" cy="1076130"/>
          </a:xfrm>
        </p:grpSpPr>
        <p:sp>
          <p:nvSpPr>
            <p:cNvPr id="9" name="圆角矩形 8"/>
            <p:cNvSpPr/>
            <p:nvPr/>
          </p:nvSpPr>
          <p:spPr>
            <a:xfrm>
              <a:off x="6143636" y="1344758"/>
              <a:ext cx="857256" cy="500066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3714744" y="1920822"/>
              <a:ext cx="857256" cy="500066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</p:grpSp>
      <p:sp>
        <p:nvSpPr>
          <p:cNvPr id="17416" name="文本框 3"/>
          <p:cNvSpPr txBox="1"/>
          <p:nvPr/>
        </p:nvSpPr>
        <p:spPr>
          <a:xfrm>
            <a:off x="4572000" y="6565900"/>
            <a:ext cx="1492250" cy="228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900">
                <a:latin typeface="Calibri" panose="020F0502020204030204" charset="0"/>
                <a:ea typeface="宋体" panose="02010600030101010101" pitchFamily="2" charset="-122"/>
              </a:rPr>
              <a:t>组合  练笔</a:t>
            </a:r>
            <a:endParaRPr lang="zh-CN" altLang="en-US" sz="9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3406775" y="3357563"/>
            <a:ext cx="5702300" cy="3240088"/>
          </a:xfrm>
          <a:prstGeom prst="wedgeEllipseCallout">
            <a:avLst>
              <a:gd name="adj1" fmla="val -49517"/>
              <a:gd name="adj2" fmla="val -517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r>
              <a:rPr lang="en-US" altLang="zh-CN" sz="3600" strike="noStrike" noProof="1"/>
              <a:t>      </a:t>
            </a:r>
            <a:r>
              <a:rPr lang="en-US" altLang="zh-CN" sz="3600" b="1" strike="noStrike" noProof="1"/>
              <a:t> </a:t>
            </a:r>
            <a:r>
              <a:rPr lang="zh-CN" altLang="en-US" sz="3600" b="1" strike="noStrike" noProof="1"/>
              <a:t>作者把太阳与熟悉的地球作比较，更清楚地说明了太阳体积大的特点。</a:t>
            </a:r>
            <a:endParaRPr lang="zh-CN" altLang="en-US" sz="3600" b="1" strike="noStrike" noProof="1"/>
          </a:p>
        </p:txBody>
      </p:sp>
      <p:sp>
        <p:nvSpPr>
          <p:cNvPr id="12" name="文本框 11"/>
          <p:cNvSpPr txBox="1"/>
          <p:nvPr/>
        </p:nvSpPr>
        <p:spPr>
          <a:xfrm>
            <a:off x="463550" y="3546475"/>
            <a:ext cx="335121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列数字  作比较  </a:t>
            </a:r>
            <a:endParaRPr lang="zh-CN" altLang="en-US" sz="360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2" grpId="0"/>
      <p:bldP spid="1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TextBox 1"/>
          <p:cNvSpPr txBox="1"/>
          <p:nvPr/>
        </p:nvSpPr>
        <p:spPr>
          <a:xfrm>
            <a:off x="463550" y="428625"/>
            <a:ext cx="7645400" cy="23479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44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44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太阳会发光，会发热，是个大火球。太阳的温度很高，表面温度有五千多摄氏度，就是钢铁碰到它，也会变成气体。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63550" y="428625"/>
            <a:ext cx="8216900" cy="2933700"/>
          </a:xfrm>
          <a:prstGeom prst="roundRect">
            <a:avLst>
              <a:gd name="adj" fmla="val 5390"/>
            </a:avLst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cxnSp>
        <p:nvCxnSpPr>
          <p:cNvPr id="10" name="直接连接符 9"/>
          <p:cNvCxnSpPr/>
          <p:nvPr/>
        </p:nvCxnSpPr>
        <p:spPr>
          <a:xfrm>
            <a:off x="1071563" y="1601788"/>
            <a:ext cx="642937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6" name="文本框 3"/>
          <p:cNvSpPr txBox="1"/>
          <p:nvPr/>
        </p:nvSpPr>
        <p:spPr>
          <a:xfrm>
            <a:off x="4572000" y="6565900"/>
            <a:ext cx="1492250" cy="228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900">
                <a:latin typeface="Calibri" panose="020F0502020204030204" charset="0"/>
                <a:ea typeface="宋体" panose="02010600030101010101" pitchFamily="2" charset="-122"/>
              </a:rPr>
              <a:t>组合  练笔</a:t>
            </a:r>
            <a:endParaRPr lang="zh-CN" altLang="en-US" sz="9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3209925" y="3362325"/>
            <a:ext cx="5468938" cy="2952750"/>
          </a:xfrm>
          <a:prstGeom prst="wedgeEllipseCallout">
            <a:avLst>
              <a:gd name="adj1" fmla="val -48335"/>
              <a:gd name="adj2" fmla="val -552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r>
              <a:rPr lang="zh-CN" altLang="en-US" sz="3600" b="1" strike="noStrike" noProof="1"/>
              <a:t>作者把太阳比作一个大火球，生动形象地说明了太阳温度热的特点。</a:t>
            </a:r>
            <a:endParaRPr lang="zh-CN" altLang="en-US" sz="3600" b="1" strike="noStrike" noProof="1"/>
          </a:p>
        </p:txBody>
      </p:sp>
      <p:sp>
        <p:nvSpPr>
          <p:cNvPr id="12" name="文本框 11"/>
          <p:cNvSpPr txBox="1"/>
          <p:nvPr/>
        </p:nvSpPr>
        <p:spPr>
          <a:xfrm>
            <a:off x="747713" y="3673475"/>
            <a:ext cx="3351212" cy="6461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打比方  </a:t>
            </a:r>
            <a:endParaRPr lang="zh-CN" altLang="en-US" sz="360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2" grpId="0"/>
      <p:bldP spid="12" grpId="1"/>
      <p:bldP spid="12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3"/>
          <p:cNvSpPr txBox="1"/>
          <p:nvPr/>
        </p:nvSpPr>
        <p:spPr>
          <a:xfrm>
            <a:off x="350838" y="263525"/>
            <a:ext cx="8442325" cy="31702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>
                <a:latin typeface="Calibri" panose="020F0502020204030204" charset="0"/>
                <a:ea typeface="宋体" panose="02010600030101010101" pitchFamily="2" charset="-122"/>
              </a:rPr>
              <a:t>聚焦方法，迁移运用：</a:t>
            </a:r>
            <a:endParaRPr lang="zh-CN" altLang="en-US" sz="4000" b="1"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4000" b="1">
              <a:latin typeface="Calibri" panose="020F0502020204030204" charset="0"/>
              <a:ea typeface="宋体" panose="02010600030101010101" pitchFamily="2" charset="-122"/>
            </a:endParaRPr>
          </a:p>
          <a:p>
            <a:r>
              <a:rPr lang="zh-CN" altLang="en-US" sz="3200" b="1">
                <a:latin typeface="Calibri" panose="020F0502020204030204" charset="0"/>
                <a:ea typeface="宋体" panose="02010600030101010101" pitchFamily="2" charset="-122"/>
              </a:rPr>
              <a:t>          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请自由朗读课本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71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页《鲸》第一自然段，想一想作者运用什么说明方法介绍鲸的？这样说明有什么好处？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文本框 3"/>
          <p:cNvSpPr txBox="1"/>
          <p:nvPr/>
        </p:nvSpPr>
        <p:spPr>
          <a:xfrm>
            <a:off x="131763" y="150813"/>
            <a:ext cx="6899275" cy="61849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不少人看到过象，都说象是很大的动物。其实还有比象大得多的动物，那就是鲸。已知最大的鲸约有十六万公斤重，最小的也有两千公斤。我国捕获过一头四万公斤重的鲸，约十七米长，一条舌头就有十几头大肥猪那么重。它要是张开嘴，人站在它嘴里，举起手来还摸不到它的上腭，四个人围着桌子坐在它的嘴里看书，还显得很宽敞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03213" y="1871663"/>
            <a:ext cx="5395912" cy="1587500"/>
            <a:chOff x="478" y="2947"/>
            <a:chExt cx="8498" cy="2500"/>
          </a:xfrm>
        </p:grpSpPr>
        <p:sp>
          <p:nvSpPr>
            <p:cNvPr id="5" name="椭圆 4"/>
            <p:cNvSpPr/>
            <p:nvPr/>
          </p:nvSpPr>
          <p:spPr>
            <a:xfrm>
              <a:off x="3334" y="2947"/>
              <a:ext cx="3714" cy="68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trike="noStrike" noProof="1">
                <a:solidFill>
                  <a:srgbClr val="FF0000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756" y="3899"/>
              <a:ext cx="3057" cy="68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solidFill>
                  <a:srgbClr val="FF0000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78" y="4767"/>
              <a:ext cx="3177" cy="680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solidFill>
                  <a:srgbClr val="FF0000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048" y="4579"/>
              <a:ext cx="1928" cy="86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solidFill>
                  <a:srgbClr val="FF0000"/>
                </a:solidFill>
              </a:endParaRPr>
            </a:p>
          </p:txBody>
        </p:sp>
      </p:grpSp>
      <p:sp>
        <p:nvSpPr>
          <p:cNvPr id="10" name="线形标注 1 9"/>
          <p:cNvSpPr/>
          <p:nvPr/>
        </p:nvSpPr>
        <p:spPr>
          <a:xfrm>
            <a:off x="7031038" y="481013"/>
            <a:ext cx="1944688" cy="863600"/>
          </a:xfrm>
          <a:prstGeom prst="borderCallout1">
            <a:avLst>
              <a:gd name="adj1" fmla="val 18750"/>
              <a:gd name="adj2" fmla="val -8333"/>
              <a:gd name="adj3" fmla="val 237031"/>
              <a:gd name="adj4" fmla="val -1082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r>
              <a:rPr lang="zh-CN" altLang="en-US" sz="2400" strike="noStrike" noProof="1"/>
              <a:t>列数字</a:t>
            </a:r>
            <a:endParaRPr lang="zh-CN" altLang="en-US" sz="2400" strike="noStrike" noProof="1"/>
          </a:p>
        </p:txBody>
      </p:sp>
      <p:grpSp>
        <p:nvGrpSpPr>
          <p:cNvPr id="15" name="组合 14"/>
          <p:cNvGrpSpPr/>
          <p:nvPr/>
        </p:nvGrpSpPr>
        <p:grpSpPr>
          <a:xfrm>
            <a:off x="266700" y="1268413"/>
            <a:ext cx="6392863" cy="2736850"/>
            <a:chOff x="420" y="1998"/>
            <a:chExt cx="10067" cy="4309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4759" y="1998"/>
              <a:ext cx="5729" cy="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478" y="2822"/>
              <a:ext cx="3433" cy="1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420" y="6269"/>
              <a:ext cx="9841" cy="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线形标注 1 13"/>
          <p:cNvSpPr/>
          <p:nvPr/>
        </p:nvSpPr>
        <p:spPr>
          <a:xfrm>
            <a:off x="7031038" y="1871663"/>
            <a:ext cx="1944688" cy="863600"/>
          </a:xfrm>
          <a:prstGeom prst="borderCallout1">
            <a:avLst>
              <a:gd name="adj1" fmla="val 73328"/>
              <a:gd name="adj2" fmla="val -15120"/>
              <a:gd name="adj3" fmla="val 237031"/>
              <a:gd name="adj4" fmla="val -1082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r>
              <a:rPr lang="zh-CN" altLang="en-US" sz="2400" strike="noStrike" noProof="1"/>
              <a:t>作比较</a:t>
            </a:r>
            <a:endParaRPr lang="zh-CN" altLang="en-US" sz="2400" strike="noStrike" noProof="1"/>
          </a:p>
        </p:txBody>
      </p:sp>
      <p:grpSp>
        <p:nvGrpSpPr>
          <p:cNvPr id="20" name="组合 19"/>
          <p:cNvGrpSpPr/>
          <p:nvPr/>
        </p:nvGrpSpPr>
        <p:grpSpPr>
          <a:xfrm>
            <a:off x="303213" y="4533900"/>
            <a:ext cx="6356350" cy="1774825"/>
            <a:chOff x="478" y="7139"/>
            <a:chExt cx="10010" cy="2796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992" y="7139"/>
              <a:ext cx="8496" cy="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78" y="7964"/>
              <a:ext cx="9897" cy="45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91" y="8938"/>
              <a:ext cx="9897" cy="45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478" y="9933"/>
              <a:ext cx="6041" cy="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2" name="线形标注 1 21"/>
          <p:cNvSpPr/>
          <p:nvPr/>
        </p:nvSpPr>
        <p:spPr>
          <a:xfrm>
            <a:off x="7031038" y="3459163"/>
            <a:ext cx="1944688" cy="863600"/>
          </a:xfrm>
          <a:prstGeom prst="borderCallout1">
            <a:avLst>
              <a:gd name="adj1" fmla="val 73328"/>
              <a:gd name="adj2" fmla="val -15120"/>
              <a:gd name="adj3" fmla="val 237031"/>
              <a:gd name="adj4" fmla="val -1082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r>
              <a:rPr lang="zh-CN" altLang="en-US" sz="2400" strike="noStrike" noProof="1"/>
              <a:t>举例子</a:t>
            </a:r>
            <a:endParaRPr lang="zh-CN" altLang="en-US" sz="2400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 animBg="1"/>
      <p:bldP spid="14" grpId="1" animBg="1"/>
      <p:bldP spid="22" grpId="0" bldLvl="0" animBg="1"/>
      <p:bldP spid="2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文本框 3"/>
          <p:cNvSpPr txBox="1"/>
          <p:nvPr/>
        </p:nvSpPr>
        <p:spPr>
          <a:xfrm>
            <a:off x="358775" y="698500"/>
            <a:ext cx="8178800" cy="1322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请选择身边的一个事物，运用多种说明方法来说明它的特征。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6" name="文本框 4"/>
          <p:cNvSpPr txBox="1"/>
          <p:nvPr/>
        </p:nvSpPr>
        <p:spPr>
          <a:xfrm>
            <a:off x="2209800" y="2681288"/>
            <a:ext cx="56642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400">
                <a:latin typeface="Calibri" panose="020F0502020204030204" charset="0"/>
                <a:ea typeface="宋体" panose="02010600030101010101" pitchFamily="2" charset="-122"/>
              </a:rPr>
              <a:t>写清楚事物的一个主要特征。</a:t>
            </a:r>
            <a:endParaRPr lang="zh-CN" altLang="en-US" sz="24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1507" name="文本框 99"/>
          <p:cNvSpPr txBox="1"/>
          <p:nvPr/>
        </p:nvSpPr>
        <p:spPr>
          <a:xfrm>
            <a:off x="2209800" y="3381375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2400">
                <a:latin typeface="Calibri" panose="020F0502020204030204" charset="0"/>
                <a:ea typeface="宋体" panose="02010600030101010101" pitchFamily="2" charset="-122"/>
              </a:rPr>
              <a:t>试着运用恰当的说明方法</a:t>
            </a:r>
            <a:endParaRPr lang="zh-CN" altLang="en-US" sz="24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1508" name="文本框 6"/>
          <p:cNvSpPr txBox="1"/>
          <p:nvPr/>
        </p:nvSpPr>
        <p:spPr>
          <a:xfrm>
            <a:off x="2209800" y="4175125"/>
            <a:ext cx="5788025" cy="11985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400"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rPr>
              <a:t>综合运用多种说明方法写清楚事物的两个或两个以上的主要特征。</a:t>
            </a:r>
            <a:endParaRPr lang="zh-CN" altLang="en-US" sz="2400">
              <a:latin typeface="Calibri" panose="020F0502020204030204" charset="0"/>
              <a:ea typeface="宋体" panose="02010600030101010101" pitchFamily="2" charset="-122"/>
            </a:endParaRPr>
          </a:p>
          <a:p>
            <a:endParaRPr lang="zh-CN" altLang="en-US" sz="24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8" name="五角星 7"/>
          <p:cNvSpPr/>
          <p:nvPr/>
        </p:nvSpPr>
        <p:spPr>
          <a:xfrm>
            <a:off x="1692275" y="2492375"/>
            <a:ext cx="431800" cy="720725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9" name="五角星 8"/>
          <p:cNvSpPr/>
          <p:nvPr/>
        </p:nvSpPr>
        <p:spPr>
          <a:xfrm>
            <a:off x="1778000" y="3381375"/>
            <a:ext cx="431800" cy="720725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10" name="五角星 9"/>
          <p:cNvSpPr/>
          <p:nvPr/>
        </p:nvSpPr>
        <p:spPr>
          <a:xfrm>
            <a:off x="1260475" y="3381375"/>
            <a:ext cx="431800" cy="720725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11" name="五角星 10"/>
          <p:cNvSpPr/>
          <p:nvPr/>
        </p:nvSpPr>
        <p:spPr>
          <a:xfrm>
            <a:off x="828675" y="4175125"/>
            <a:ext cx="431800" cy="720725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12" name="五角星 11"/>
          <p:cNvSpPr/>
          <p:nvPr/>
        </p:nvSpPr>
        <p:spPr>
          <a:xfrm>
            <a:off x="1260475" y="4175125"/>
            <a:ext cx="431800" cy="720725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13" name="五角星 12"/>
          <p:cNvSpPr/>
          <p:nvPr/>
        </p:nvSpPr>
        <p:spPr>
          <a:xfrm>
            <a:off x="1778000" y="4175125"/>
            <a:ext cx="431800" cy="720725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50056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0" name="TextBox 6"/>
          <p:cNvSpPr txBox="1"/>
          <p:nvPr/>
        </p:nvSpPr>
        <p:spPr>
          <a:xfrm>
            <a:off x="4391025" y="1357313"/>
            <a:ext cx="515620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说明文以“说明白了”为成功。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——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叶圣陶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b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文本框 2"/>
          <p:cNvSpPr txBox="1"/>
          <p:nvPr/>
        </p:nvSpPr>
        <p:spPr>
          <a:xfrm>
            <a:off x="246063" y="638175"/>
            <a:ext cx="8175625" cy="4318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48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6800"/>
              </a:lnSpc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作业：</a:t>
            </a: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ts val="68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用恰当的说明方法，介绍身边的一个事物，并说明白事物的特点。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宇宙" descr="C:\Users\Administrator\Desktop\太阳1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1475655" y="2000240"/>
            <a:ext cx="67687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/>
            <a:r>
              <a:rPr lang="en-US" sz="9600" b="1" strike="noStrike" cap="all" spc="0" noProof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16 </a:t>
            </a:r>
            <a:r>
              <a:rPr lang="zh-CN" altLang="en-US" sz="9600" b="1" strike="noStrike" cap="all" spc="0" noProof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太阳</a:t>
            </a:r>
            <a:endParaRPr lang="zh-CN" altLang="en-US" sz="9600" b="1" strike="noStrike" cap="all" spc="0" noProof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TextBox 2"/>
          <p:cNvSpPr txBox="1"/>
          <p:nvPr/>
        </p:nvSpPr>
        <p:spPr>
          <a:xfrm>
            <a:off x="173038" y="1060450"/>
            <a:ext cx="8610600" cy="37846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200000"/>
              </a:lnSpc>
            </a:pP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煤炭  繁殖  摄氏度</a:t>
            </a:r>
            <a:endParaRPr lang="en-US" altLang="zh-CN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治疗  粮食  地区  杀菌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0" y="0"/>
            <a:ext cx="4324350" cy="4189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椭圆 3"/>
          <p:cNvSpPr/>
          <p:nvPr/>
        </p:nvSpPr>
        <p:spPr>
          <a:xfrm>
            <a:off x="3835400" y="2400300"/>
            <a:ext cx="1223963" cy="431800"/>
          </a:xfrm>
          <a:prstGeom prst="ellipse">
            <a:avLst/>
          </a:prstGeom>
          <a:noFill/>
          <a:ln w="28575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>
              <a:solidFill>
                <a:srgbClr val="FF0000"/>
              </a:solidFill>
            </a:endParaRPr>
          </a:p>
        </p:txBody>
      </p:sp>
      <p:sp>
        <p:nvSpPr>
          <p:cNvPr id="8195" name="文本框 1"/>
          <p:cNvSpPr txBox="1"/>
          <p:nvPr/>
        </p:nvSpPr>
        <p:spPr>
          <a:xfrm>
            <a:off x="2511425" y="4554538"/>
            <a:ext cx="5418138" cy="119856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Calibri" panose="020F0502020204030204" charset="0"/>
                <a:ea typeface="宋体" panose="02010600030101010101" pitchFamily="2" charset="-122"/>
              </a:rPr>
              <a:t>“蒸”字中间写紧凑，</a:t>
            </a:r>
            <a:endParaRPr lang="zh-CN" altLang="en-US" sz="3600">
              <a:latin typeface="Calibri" panose="020F0502020204030204" charset="0"/>
              <a:ea typeface="宋体" panose="02010600030101010101" pitchFamily="2" charset="-122"/>
            </a:endParaRPr>
          </a:p>
          <a:p>
            <a:r>
              <a:rPr lang="zh-CN" altLang="en-US" sz="3600">
                <a:latin typeface="Calibri" panose="020F0502020204030204" charset="0"/>
                <a:ea typeface="宋体" panose="02010600030101010101" pitchFamily="2" charset="-122"/>
              </a:rPr>
              <a:t>   底下小横不要丢。</a:t>
            </a:r>
            <a:endParaRPr lang="zh-CN" altLang="en-US" sz="36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TextBox 1"/>
          <p:cNvSpPr txBox="1"/>
          <p:nvPr/>
        </p:nvSpPr>
        <p:spPr>
          <a:xfrm>
            <a:off x="90488" y="1085850"/>
            <a:ext cx="8761412" cy="3660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rPr>
              <a:t>默读课文，想一想课文从哪些方面介绍了太阳？</a:t>
            </a:r>
            <a:endParaRPr lang="zh-CN" altLang="en-US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提示：圈画关键词，想一想每个自然段分别介绍了太阳的什么知识。</a:t>
            </a:r>
            <a:endParaRPr lang="zh-CN" altLang="en-US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5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左大括号 1"/>
          <p:cNvSpPr/>
          <p:nvPr/>
        </p:nvSpPr>
        <p:spPr>
          <a:xfrm>
            <a:off x="1835150" y="692150"/>
            <a:ext cx="576263" cy="49688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12290" name="文本框 2"/>
          <p:cNvSpPr txBox="1"/>
          <p:nvPr/>
        </p:nvSpPr>
        <p:spPr>
          <a:xfrm>
            <a:off x="547688" y="2852738"/>
            <a:ext cx="1566862" cy="706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Calibri" panose="020F0502020204030204" charset="0"/>
                <a:ea typeface="宋体" panose="02010600030101010101" pitchFamily="2" charset="-122"/>
              </a:rPr>
              <a:t>太阳</a:t>
            </a:r>
            <a:endParaRPr lang="zh-CN" altLang="en-US" sz="40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57763" y="692150"/>
            <a:ext cx="30353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>
                <a:latin typeface="Calibri" panose="020F0502020204030204" charset="0"/>
                <a:ea typeface="宋体" panose="02010600030101010101" pitchFamily="2" charset="-122"/>
              </a:rPr>
              <a:t>1 </a:t>
            </a:r>
            <a:r>
              <a:rPr lang="zh-CN" altLang="en-US" sz="2800">
                <a:latin typeface="Calibri" panose="020F0502020204030204" charset="0"/>
                <a:ea typeface="宋体" panose="02010600030101010101" pitchFamily="2" charset="-122"/>
              </a:rPr>
              <a:t>太阳很远。</a:t>
            </a:r>
            <a:endParaRPr lang="zh-CN" altLang="en-US" sz="28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57763" y="1214438"/>
            <a:ext cx="303530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>
                <a:latin typeface="Calibri" panose="020F0502020204030204" charset="0"/>
                <a:ea typeface="宋体" panose="02010600030101010101" pitchFamily="2" charset="-122"/>
              </a:rPr>
              <a:t>2 </a:t>
            </a:r>
            <a:r>
              <a:rPr lang="zh-CN" altLang="en-US" sz="2800">
                <a:latin typeface="Calibri" panose="020F0502020204030204" charset="0"/>
                <a:ea typeface="宋体" panose="02010600030101010101" pitchFamily="2" charset="-122"/>
              </a:rPr>
              <a:t>太阳很大。</a:t>
            </a:r>
            <a:endParaRPr lang="zh-CN" altLang="en-US" sz="28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57763" y="1736725"/>
            <a:ext cx="30353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>
                <a:latin typeface="Calibri" panose="020F0502020204030204" charset="0"/>
                <a:ea typeface="宋体" panose="02010600030101010101" pitchFamily="2" charset="-122"/>
              </a:rPr>
              <a:t>3 </a:t>
            </a:r>
            <a:r>
              <a:rPr lang="zh-CN" altLang="en-US" sz="2800">
                <a:latin typeface="Calibri" panose="020F0502020204030204" charset="0"/>
                <a:ea typeface="宋体" panose="02010600030101010101" pitchFamily="2" charset="-122"/>
              </a:rPr>
              <a:t>太阳很热。</a:t>
            </a:r>
            <a:endParaRPr lang="zh-CN" altLang="en-US" sz="28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57763" y="2432050"/>
            <a:ext cx="3035300" cy="952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>
                <a:latin typeface="Calibri" panose="020F0502020204030204" charset="0"/>
                <a:ea typeface="宋体" panose="02010600030101010101" pitchFamily="2" charset="-122"/>
              </a:rPr>
              <a:t>4 </a:t>
            </a:r>
            <a:r>
              <a:rPr lang="zh-CN" altLang="en-US" sz="2800">
                <a:latin typeface="Calibri" panose="020F0502020204030204" charset="0"/>
                <a:ea typeface="宋体" panose="02010600030101010101" pitchFamily="2" charset="-122"/>
              </a:rPr>
              <a:t>动植物生长、人类生存与太阳有关。</a:t>
            </a:r>
            <a:endParaRPr lang="zh-CN" altLang="en-US" sz="28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57763" y="3384550"/>
            <a:ext cx="3468687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>
                <a:latin typeface="Calibri" panose="020F0502020204030204" charset="0"/>
                <a:ea typeface="宋体" panose="02010600030101010101" pitchFamily="2" charset="-122"/>
              </a:rPr>
              <a:t>5 </a:t>
            </a:r>
            <a:r>
              <a:rPr lang="zh-CN" altLang="en-US" sz="2800">
                <a:latin typeface="Calibri" panose="020F0502020204030204" charset="0"/>
                <a:ea typeface="宋体" panose="02010600030101010101" pitchFamily="2" charset="-122"/>
              </a:rPr>
              <a:t>云雨雪与太阳有关。</a:t>
            </a:r>
            <a:endParaRPr lang="zh-CN" altLang="en-US" sz="28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13325" y="3906838"/>
            <a:ext cx="3697288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>
                <a:latin typeface="Calibri" panose="020F0502020204030204" charset="0"/>
                <a:ea typeface="宋体" panose="02010600030101010101" pitchFamily="2" charset="-122"/>
              </a:rPr>
              <a:t>6 </a:t>
            </a:r>
            <a:r>
              <a:rPr lang="zh-CN" altLang="en-US" sz="2800">
                <a:latin typeface="Calibri" panose="020F0502020204030204" charset="0"/>
                <a:ea typeface="宋体" panose="02010600030101010101" pitchFamily="2" charset="-122"/>
              </a:rPr>
              <a:t>风的形成与太阳有关。</a:t>
            </a:r>
            <a:endParaRPr lang="zh-CN" altLang="en-US" sz="28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13325" y="4429125"/>
            <a:ext cx="30353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>
                <a:latin typeface="Calibri" panose="020F0502020204030204" charset="0"/>
                <a:ea typeface="宋体" panose="02010600030101010101" pitchFamily="2" charset="-122"/>
              </a:rPr>
              <a:t>7 </a:t>
            </a:r>
            <a:r>
              <a:rPr lang="zh-CN" altLang="en-US" sz="2800">
                <a:latin typeface="Calibri" panose="020F0502020204030204" charset="0"/>
                <a:ea typeface="宋体" panose="02010600030101010101" pitchFamily="2" charset="-122"/>
              </a:rPr>
              <a:t>太阳光可以杀菌。</a:t>
            </a:r>
            <a:endParaRPr lang="zh-CN" altLang="en-US" sz="28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13325" y="4951413"/>
            <a:ext cx="3810000" cy="952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en-US" altLang="zh-CN" sz="2800">
                <a:latin typeface="Calibri" panose="020F0502020204030204" charset="0"/>
                <a:ea typeface="宋体" panose="02010600030101010101" pitchFamily="2" charset="-122"/>
              </a:rPr>
              <a:t>8 </a:t>
            </a:r>
            <a:r>
              <a:rPr lang="zh-CN" altLang="en-US" sz="2800">
                <a:latin typeface="Calibri" panose="020F0502020204030204" charset="0"/>
                <a:ea typeface="宋体" panose="02010600030101010101" pitchFamily="2" charset="-122"/>
              </a:rPr>
              <a:t>没有太阳就没有我们这个美丽可爱的世界。</a:t>
            </a:r>
            <a:endParaRPr lang="zh-CN" altLang="en-US" sz="28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4787900" y="836613"/>
            <a:ext cx="76200" cy="13684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13" name="文本框 12"/>
          <p:cNvSpPr txBox="1"/>
          <p:nvPr/>
        </p:nvSpPr>
        <p:spPr>
          <a:xfrm>
            <a:off x="2755900" y="1214438"/>
            <a:ext cx="1689100" cy="706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>
                <a:latin typeface="Calibri" panose="020F0502020204030204" charset="0"/>
                <a:ea typeface="宋体" panose="02010600030101010101" pitchFamily="2" charset="-122"/>
              </a:rPr>
              <a:t>特点</a:t>
            </a:r>
            <a:endParaRPr lang="zh-CN" altLang="en-US" sz="40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4" name="左大括号 13"/>
          <p:cNvSpPr/>
          <p:nvPr/>
        </p:nvSpPr>
        <p:spPr>
          <a:xfrm>
            <a:off x="4859338" y="2708275"/>
            <a:ext cx="144463" cy="309721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15" name="文本框 14"/>
          <p:cNvSpPr txBox="1"/>
          <p:nvPr/>
        </p:nvSpPr>
        <p:spPr>
          <a:xfrm>
            <a:off x="2555875" y="3784600"/>
            <a:ext cx="208756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latin typeface="Calibri" panose="020F0502020204030204" charset="0"/>
                <a:ea typeface="宋体" panose="02010600030101010101" pitchFamily="2" charset="-122"/>
              </a:rPr>
              <a:t>关系密切</a:t>
            </a:r>
            <a:endParaRPr lang="zh-CN" altLang="en-US" sz="360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227013" y="-85725"/>
            <a:ext cx="6430962" cy="9223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提炼关键词  列提纲整理信息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 animBg="1"/>
      <p:bldP spid="12" grpId="1" animBg="1"/>
      <p:bldP spid="14" grpId="0" animBg="1"/>
      <p:bldP spid="14" grpId="1" animBg="1"/>
      <p:bldP spid="15" grpId="0"/>
      <p:bldP spid="15" grpId="1"/>
      <p:bldP spid="13" grpId="0"/>
      <p:bldP spid="13" grpId="1"/>
      <p:bldP spid="16" grpId="0"/>
      <p:bldP spid="1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文本框 2"/>
          <p:cNvSpPr txBox="1"/>
          <p:nvPr/>
        </p:nvSpPr>
        <p:spPr>
          <a:xfrm>
            <a:off x="65088" y="1062038"/>
            <a:ext cx="9074150" cy="31702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6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自读课文第</a:t>
            </a:r>
            <a:r>
              <a:rPr lang="en-US" altLang="zh-CN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1-3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自然段，画出描写太阳特点的句子。思考： 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作者运用了什么说明方法把太阳特点说明白的？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TextBox 4"/>
          <p:cNvSpPr txBox="1"/>
          <p:nvPr/>
        </p:nvSpPr>
        <p:spPr>
          <a:xfrm>
            <a:off x="428625" y="1714500"/>
            <a:ext cx="8215313" cy="23495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44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其实，太阳离我们约有一亿五千万千米远。到太阳上去，如果步行，日夜不停地走，差不多要走三千五百年；就是坐飞机，也要飞二十几年。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357813" y="1785938"/>
            <a:ext cx="2857500" cy="50006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9" name="圆角矩形 8"/>
          <p:cNvSpPr/>
          <p:nvPr/>
        </p:nvSpPr>
        <p:spPr>
          <a:xfrm>
            <a:off x="357188" y="1500188"/>
            <a:ext cx="8215313" cy="2786063"/>
          </a:xfrm>
          <a:prstGeom prst="roundRect">
            <a:avLst>
              <a:gd name="adj" fmla="val 12902"/>
            </a:avLst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1" name="圆角矩形 10"/>
          <p:cNvSpPr/>
          <p:nvPr/>
        </p:nvSpPr>
        <p:spPr>
          <a:xfrm>
            <a:off x="2571750" y="2928938"/>
            <a:ext cx="2071688" cy="50006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13" name="圆角矩形 12"/>
          <p:cNvSpPr/>
          <p:nvPr/>
        </p:nvSpPr>
        <p:spPr>
          <a:xfrm>
            <a:off x="928688" y="3500438"/>
            <a:ext cx="1643063" cy="50006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grpSp>
        <p:nvGrpSpPr>
          <p:cNvPr id="4" name="组合 3"/>
          <p:cNvGrpSpPr/>
          <p:nvPr/>
        </p:nvGrpSpPr>
        <p:grpSpPr>
          <a:xfrm>
            <a:off x="428625" y="4724400"/>
            <a:ext cx="8715375" cy="784225"/>
            <a:chOff x="675" y="7441"/>
            <a:chExt cx="13725" cy="1234"/>
          </a:xfrm>
        </p:grpSpPr>
        <p:sp>
          <p:nvSpPr>
            <p:cNvPr id="2" name="圆角矩形 1"/>
            <p:cNvSpPr/>
            <p:nvPr/>
          </p:nvSpPr>
          <p:spPr>
            <a:xfrm>
              <a:off x="675" y="7441"/>
              <a:ext cx="12824" cy="1235"/>
            </a:xfrm>
            <a:prstGeom prst="roundRect">
              <a:avLst>
                <a:gd name="adj" fmla="val 12902"/>
              </a:avLst>
            </a:prstGeom>
            <a:noFill/>
            <a:ln w="1905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trike="noStrike" noProof="1"/>
            </a:p>
          </p:txBody>
        </p:sp>
        <p:sp>
          <p:nvSpPr>
            <p:cNvPr id="14344" name="文本框 2"/>
            <p:cNvSpPr txBox="1"/>
            <p:nvPr/>
          </p:nvSpPr>
          <p:spPr>
            <a:xfrm>
              <a:off x="2196" y="7768"/>
              <a:ext cx="12204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p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其实太阳离我们很远很远。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690938" y="-155575"/>
            <a:ext cx="5194300" cy="1655763"/>
            <a:chOff x="5812" y="-246"/>
            <a:chExt cx="8180" cy="2608"/>
          </a:xfrm>
        </p:grpSpPr>
        <p:sp>
          <p:nvSpPr>
            <p:cNvPr id="7" name="椭圆形标注 6"/>
            <p:cNvSpPr/>
            <p:nvPr/>
          </p:nvSpPr>
          <p:spPr>
            <a:xfrm>
              <a:off x="5812" y="-246"/>
              <a:ext cx="8180" cy="2608"/>
            </a:xfrm>
            <a:prstGeom prst="wedgeEllipse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auto"/>
              <a:endParaRPr lang="zh-CN" altLang="en-US" strike="noStrike" noProof="1"/>
            </a:p>
          </p:txBody>
        </p:sp>
        <p:sp>
          <p:nvSpPr>
            <p:cNvPr id="14347" name="文本框 7"/>
            <p:cNvSpPr txBox="1"/>
            <p:nvPr/>
          </p:nvSpPr>
          <p:spPr>
            <a:xfrm>
              <a:off x="6890" y="114"/>
              <a:ext cx="6072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r>
                <a:rPr lang="zh-CN" altLang="en-US" sz="3600" b="1">
                  <a:solidFill>
                    <a:schemeClr val="bg1"/>
                  </a:solidFill>
                  <a:latin typeface="Calibri" panose="020F0502020204030204" charset="0"/>
                  <a:ea typeface="宋体" panose="02010600030101010101" pitchFamily="2" charset="-122"/>
                </a:rPr>
                <a:t>具体准确的数字，</a:t>
              </a:r>
              <a:endParaRPr lang="zh-CN" altLang="en-US" sz="3600" b="1">
                <a:solidFill>
                  <a:schemeClr val="bg1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  <a:p>
              <a:r>
                <a:rPr lang="zh-CN" altLang="en-US" sz="3600" b="1">
                  <a:solidFill>
                    <a:schemeClr val="bg1"/>
                  </a:solidFill>
                  <a:latin typeface="Calibri" panose="020F0502020204030204" charset="0"/>
                  <a:ea typeface="宋体" panose="02010600030101010101" pitchFamily="2" charset="-122"/>
                </a:rPr>
                <a:t>突出太阳的特点。</a:t>
              </a:r>
              <a:endParaRPr lang="zh-CN" altLang="en-US" sz="3600" b="1">
                <a:solidFill>
                  <a:schemeClr val="bg1"/>
                </a:solidFill>
                <a:latin typeface="Calibri" panose="020F050202020403020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39725" y="349250"/>
            <a:ext cx="3351213" cy="644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60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列数字  举例子  </a:t>
            </a:r>
            <a:endParaRPr lang="zh-CN" altLang="en-US" sz="360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1" grpId="0" bldLvl="0" animBg="1"/>
      <p:bldP spid="13" grpId="0" bldLvl="0" animBg="1"/>
      <p:bldP spid="12" grpId="0"/>
      <p:bldP spid="1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文本框 4"/>
          <p:cNvSpPr txBox="1"/>
          <p:nvPr/>
        </p:nvSpPr>
        <p:spPr>
          <a:xfrm>
            <a:off x="25400" y="420688"/>
            <a:ext cx="9093200" cy="50149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zh-CN" sz="4000">
                <a:latin typeface="楷体" panose="02010609060101010101" pitchFamily="49" charset="-122"/>
                <a:ea typeface="楷体" panose="02010609060101010101" pitchFamily="49" charset="-122"/>
              </a:rPr>
              <a:t>太阳离我们约有一亿五千万千米远。</a:t>
            </a:r>
            <a:endParaRPr lang="zh-CN" altLang="zh-CN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>
                <a:latin typeface="楷体" panose="02010609060101010101" pitchFamily="49" charset="-122"/>
                <a:ea typeface="楷体" panose="02010609060101010101" pitchFamily="49" charset="-122"/>
              </a:rPr>
              <a:t>    太阳很大，它的体积是1412,000,000,000,000,000立方千米。</a:t>
            </a:r>
            <a:endParaRPr lang="zh-CN" altLang="zh-CN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4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>
                <a:latin typeface="楷体" panose="02010609060101010101" pitchFamily="49" charset="-122"/>
                <a:ea typeface="楷体" panose="02010609060101010101" pitchFamily="49" charset="-122"/>
              </a:rPr>
              <a:t>    太阳很热，表面温度约有五千摄氏度。</a:t>
            </a:r>
            <a:endParaRPr lang="zh-CN" altLang="zh-CN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1163</Words>
  <Application>WPS 演示</Application>
  <PresentationFormat>全屏显示(4:3)</PresentationFormat>
  <Paragraphs>106</Paragraphs>
  <Slides>16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Adobe 楷体 Std R</vt:lpstr>
      <vt:lpstr>楷体_GB2312</vt:lpstr>
      <vt:lpstr>新宋体</vt:lpstr>
      <vt:lpstr>楷体</vt:lpstr>
      <vt:lpstr>黑体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qwe</cp:lastModifiedBy>
  <cp:revision>194</cp:revision>
  <dcterms:created xsi:type="dcterms:W3CDTF">2016-03-27T03:00:00Z</dcterms:created>
  <dcterms:modified xsi:type="dcterms:W3CDTF">2021-10-28T06:06:20Z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8F03231C9B3944DFBCA47FB6012771F9</vt:lpwstr>
  </property>
</Properties>
</file>